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Caveat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aveat-regular.fntdata"/><Relationship Id="rId10" Type="http://schemas.openxmlformats.org/officeDocument/2006/relationships/slide" Target="slides/slide4.xml"/><Relationship Id="rId12" Type="http://schemas.openxmlformats.org/officeDocument/2006/relationships/font" Target="fonts/Cave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 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-8681" y="4869656"/>
            <a:ext cx="7378800" cy="0"/>
          </a:xfrm>
          <a:prstGeom prst="straightConnector1">
            <a:avLst/>
          </a:prstGeom>
          <a:noFill/>
          <a:ln cap="flat" cmpd="sng" w="9525">
            <a:solidFill>
              <a:srgbClr val="056FA7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1" name="Google Shape;11;p2"/>
          <p:cNvGrpSpPr/>
          <p:nvPr/>
        </p:nvGrpSpPr>
        <p:grpSpPr>
          <a:xfrm>
            <a:off x="7407692" y="4776039"/>
            <a:ext cx="1733456" cy="199159"/>
            <a:chOff x="3997325" y="1391786"/>
            <a:chExt cx="2311275" cy="265545"/>
          </a:xfrm>
        </p:grpSpPr>
        <p:pic>
          <p:nvPicPr>
            <p:cNvPr id="12" name="Google Shape;12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997325" y="1391786"/>
              <a:ext cx="1270000" cy="26554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13;p2"/>
            <p:cNvCxnSpPr/>
            <p:nvPr/>
          </p:nvCxnSpPr>
          <p:spPr>
            <a:xfrm>
              <a:off x="5283200" y="1517395"/>
              <a:ext cx="1025400" cy="0"/>
            </a:xfrm>
            <a:prstGeom prst="straightConnector1">
              <a:avLst/>
            </a:prstGeom>
            <a:noFill/>
            <a:ln cap="flat" cmpd="sng" w="9525">
              <a:solidFill>
                <a:srgbClr val="056FA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descr="Logo&#10;&#10;Description automatically generated" id="14" name="Google Shape;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3312" y="118296"/>
            <a:ext cx="915059" cy="2892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388620" y="4803458"/>
            <a:ext cx="243600" cy="13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7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388620" y="273844"/>
            <a:ext cx="837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FA7"/>
              </a:buClr>
              <a:buSzPts val="2400"/>
              <a:buFont typeface="Arial"/>
              <a:buNone/>
              <a:defRPr b="1" sz="2400">
                <a:solidFill>
                  <a:srgbClr val="056FA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59" name="Google Shape;59;p14"/>
          <p:cNvCxnSpPr/>
          <p:nvPr/>
        </p:nvCxnSpPr>
        <p:spPr>
          <a:xfrm>
            <a:off x="-8681" y="4869656"/>
            <a:ext cx="7378800" cy="0"/>
          </a:xfrm>
          <a:prstGeom prst="straightConnector1">
            <a:avLst/>
          </a:prstGeom>
          <a:noFill/>
          <a:ln cap="flat" cmpd="sng" w="9525">
            <a:solidFill>
              <a:srgbClr val="056FA7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0" name="Google Shape;60;p14"/>
          <p:cNvGrpSpPr/>
          <p:nvPr/>
        </p:nvGrpSpPr>
        <p:grpSpPr>
          <a:xfrm>
            <a:off x="7407692" y="4776039"/>
            <a:ext cx="1733456" cy="199159"/>
            <a:chOff x="3997325" y="1391786"/>
            <a:chExt cx="2311275" cy="265545"/>
          </a:xfrm>
        </p:grpSpPr>
        <p:pic>
          <p:nvPicPr>
            <p:cNvPr id="61" name="Google Shape;61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997325" y="1391786"/>
              <a:ext cx="1270000" cy="26554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2" name="Google Shape;62;p14"/>
            <p:cNvCxnSpPr/>
            <p:nvPr/>
          </p:nvCxnSpPr>
          <p:spPr>
            <a:xfrm>
              <a:off x="5283200" y="1517395"/>
              <a:ext cx="1025400" cy="0"/>
            </a:xfrm>
            <a:prstGeom prst="straightConnector1">
              <a:avLst/>
            </a:prstGeom>
            <a:noFill/>
            <a:ln cap="flat" cmpd="sng" w="9525">
              <a:solidFill>
                <a:srgbClr val="056FA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descr="Logo&#10;&#10;Description automatically generated"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3312" y="118296"/>
            <a:ext cx="915059" cy="28923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388620" y="4803458"/>
            <a:ext cx="243600" cy="13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7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 2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5" name="Google Shape;9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9" name="Google Shape;99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0" name="Google Shape;100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4" name="Google Shape;10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/>
          <p:nvPr/>
        </p:nvSpPr>
        <p:spPr>
          <a:xfrm>
            <a:off x="0" y="1398750"/>
            <a:ext cx="5920500" cy="6441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p28"/>
          <p:cNvCxnSpPr>
            <a:stCxn id="117" idx="1"/>
          </p:cNvCxnSpPr>
          <p:nvPr/>
        </p:nvCxnSpPr>
        <p:spPr>
          <a:xfrm rot="10800000">
            <a:off x="2048951" y="1731600"/>
            <a:ext cx="710100" cy="45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grass, outdoor, field, outdoor object&#10;&#10;Description automatically generated" id="118" name="Google Shape;11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6380" y="0"/>
            <a:ext cx="38176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8"/>
          <p:cNvSpPr txBox="1"/>
          <p:nvPr/>
        </p:nvSpPr>
        <p:spPr>
          <a:xfrm>
            <a:off x="388620" y="1398754"/>
            <a:ext cx="15621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85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FA7"/>
              </a:buClr>
              <a:buSzPct val="100000"/>
              <a:buFont typeface="Arial"/>
              <a:buNone/>
            </a:pPr>
            <a:r>
              <a:rPr b="1" i="0" lang="en" sz="2600" u="none" cap="none" strike="noStrike">
                <a:solidFill>
                  <a:srgbClr val="CFE2F3"/>
                </a:solidFill>
                <a:latin typeface="Arial"/>
                <a:ea typeface="Arial"/>
                <a:cs typeface="Arial"/>
                <a:sym typeface="Arial"/>
              </a:rPr>
              <a:t>CASTINGS</a:t>
            </a:r>
            <a:endParaRPr b="0" i="0" sz="1100" u="none" cap="none" strike="noStrike">
              <a:solidFill>
                <a:srgbClr val="CFE2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8"/>
          <p:cNvSpPr txBox="1"/>
          <p:nvPr/>
        </p:nvSpPr>
        <p:spPr>
          <a:xfrm>
            <a:off x="388625" y="2190075"/>
            <a:ext cx="4608900" cy="14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4150" lvl="0" marL="19050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" sz="1100">
                <a:solidFill>
                  <a:schemeClr val="dk2"/>
                </a:solidFill>
              </a:rPr>
              <a:t>O</a:t>
            </a: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ur casting partners have been producing and supplying high-quality aluminum castings for over </a:t>
            </a: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 years</a:t>
            </a: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190500" marR="0" rtl="0" algn="l">
              <a:lnSpc>
                <a:spcPct val="112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 use cutting-edge production methods and in-house processes to ensure </a:t>
            </a: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superior quality, on-time delivery, and cost-effectiveness</a:t>
            </a:r>
            <a:r>
              <a:rPr b="1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190500" marR="0" rtl="0" algn="l">
              <a:lnSpc>
                <a:spcPct val="112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 enjoy the privilege of supplying our products to market leading OEMs and dealers in over 30 countries spanning 6 continents.</a:t>
            </a: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8"/>
          <p:cNvSpPr txBox="1"/>
          <p:nvPr/>
        </p:nvSpPr>
        <p:spPr>
          <a:xfrm>
            <a:off x="2759051" y="1451400"/>
            <a:ext cx="2567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rgbClr val="A5A5A5"/>
                </a:solidFill>
                <a:latin typeface="Caveat"/>
                <a:ea typeface="Caveat"/>
                <a:cs typeface="Caveat"/>
                <a:sym typeface="Caveat"/>
              </a:rPr>
              <a:t>Your One Stop Shop</a:t>
            </a:r>
            <a:endParaRPr b="0" i="0" sz="2500" u="none" cap="none" strike="noStrike">
              <a:solidFill>
                <a:srgbClr val="A5A5A5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21" name="Google Shape;12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68437" y="-1385650"/>
            <a:ext cx="6919332" cy="389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/>
        </p:nvSpPr>
        <p:spPr>
          <a:xfrm>
            <a:off x="356425" y="1363438"/>
            <a:ext cx="87321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Compression, torsion and extension springs are frequently made using steel wires of grades A228, A229, and A401.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 our engineering team help you choose the best material for your application.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9"/>
          <p:cNvSpPr txBox="1"/>
          <p:nvPr/>
        </p:nvSpPr>
        <p:spPr>
          <a:xfrm>
            <a:off x="509910" y="537475"/>
            <a:ext cx="111606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" sz="3400" u="none" cap="none" strike="noStrike">
                <a:solidFill>
                  <a:srgbClr val="056FA7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b="0" i="0" lang="en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Picking the Right Material for</a:t>
            </a:r>
            <a:endParaRPr b="0" i="0" sz="3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b="1" i="0" lang="en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Your Spring Requirements</a:t>
            </a:r>
            <a:endParaRPr b="1" i="0" sz="3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9"/>
          <p:cNvSpPr txBox="1"/>
          <p:nvPr/>
        </p:nvSpPr>
        <p:spPr>
          <a:xfrm>
            <a:off x="1024685" y="765325"/>
            <a:ext cx="309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9"/>
          <p:cNvSpPr txBox="1"/>
          <p:nvPr/>
        </p:nvSpPr>
        <p:spPr>
          <a:xfrm>
            <a:off x="280685" y="5406446"/>
            <a:ext cx="11155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9"/>
          <p:cNvSpPr/>
          <p:nvPr/>
        </p:nvSpPr>
        <p:spPr>
          <a:xfrm>
            <a:off x="0" y="2571750"/>
            <a:ext cx="9144000" cy="199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9"/>
          <p:cNvSpPr txBox="1"/>
          <p:nvPr/>
        </p:nvSpPr>
        <p:spPr>
          <a:xfrm>
            <a:off x="280675" y="3046350"/>
            <a:ext cx="23334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material is a high-carbon steel with a tensile strength. It has good fatigue resistance and elastic properties, making it suitable for applications where the spring is subjected to repeated cycles of stress.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9"/>
          <p:cNvSpPr txBox="1"/>
          <p:nvPr/>
        </p:nvSpPr>
        <p:spPr>
          <a:xfrm>
            <a:off x="2884673" y="3079900"/>
            <a:ext cx="2675400" cy="12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Oil-tempered high-carbon steel wire is stronger and harder than A228 but more brittle. It is commonly used for springs that require bending or twisting to fit a specific shape. The content is informative and error-free.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9"/>
          <p:cNvSpPr txBox="1"/>
          <p:nvPr/>
        </p:nvSpPr>
        <p:spPr>
          <a:xfrm>
            <a:off x="5560075" y="3046350"/>
            <a:ext cx="3387600" cy="16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Oil-tempered high-carbon steel wire is stronger and harder than A228 but more brittle. It is commonly used for springs that require bending or twisting to fit a specific shape. The content is informative and error-free.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9"/>
          <p:cNvSpPr/>
          <p:nvPr/>
        </p:nvSpPr>
        <p:spPr>
          <a:xfrm>
            <a:off x="466525" y="2097150"/>
            <a:ext cx="1032300" cy="949200"/>
          </a:xfrm>
          <a:prstGeom prst="ellipse">
            <a:avLst/>
          </a:prstGeom>
          <a:solidFill>
            <a:srgbClr val="056FA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9"/>
          <p:cNvSpPr txBox="1"/>
          <p:nvPr/>
        </p:nvSpPr>
        <p:spPr>
          <a:xfrm>
            <a:off x="466525" y="2263797"/>
            <a:ext cx="10323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A228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9"/>
          <p:cNvSpPr/>
          <p:nvPr/>
        </p:nvSpPr>
        <p:spPr>
          <a:xfrm>
            <a:off x="3706225" y="2097150"/>
            <a:ext cx="1032300" cy="949200"/>
          </a:xfrm>
          <a:prstGeom prst="ellipse">
            <a:avLst/>
          </a:prstGeom>
          <a:solidFill>
            <a:srgbClr val="056FA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9"/>
          <p:cNvSpPr txBox="1"/>
          <p:nvPr/>
        </p:nvSpPr>
        <p:spPr>
          <a:xfrm>
            <a:off x="3761300" y="2227747"/>
            <a:ext cx="10323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A229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9"/>
          <p:cNvSpPr txBox="1"/>
          <p:nvPr/>
        </p:nvSpPr>
        <p:spPr>
          <a:xfrm>
            <a:off x="466525" y="4370450"/>
            <a:ext cx="80367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9"/>
          <p:cNvSpPr/>
          <p:nvPr/>
        </p:nvSpPr>
        <p:spPr>
          <a:xfrm>
            <a:off x="6737725" y="2130700"/>
            <a:ext cx="1032300" cy="949200"/>
          </a:xfrm>
          <a:prstGeom prst="ellipse">
            <a:avLst/>
          </a:prstGeom>
          <a:solidFill>
            <a:srgbClr val="056FA7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9"/>
          <p:cNvSpPr txBox="1"/>
          <p:nvPr/>
        </p:nvSpPr>
        <p:spPr>
          <a:xfrm>
            <a:off x="6737725" y="2261350"/>
            <a:ext cx="10323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A401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4600" y="160850"/>
            <a:ext cx="1965600" cy="137537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0"/>
          <p:cNvSpPr txBox="1"/>
          <p:nvPr/>
        </p:nvSpPr>
        <p:spPr>
          <a:xfrm>
            <a:off x="1630700" y="427438"/>
            <a:ext cx="49788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Aluminum Castings</a:t>
            </a:r>
            <a:endParaRPr b="1" i="0" sz="2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0"/>
          <p:cNvSpPr txBox="1"/>
          <p:nvPr/>
        </p:nvSpPr>
        <p:spPr>
          <a:xfrm>
            <a:off x="490175" y="1381775"/>
            <a:ext cx="68745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compression springs, engineered to store energy under compressive forces, hold a key place across a spectrum of industries.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are a preferred supplier to customers seeking durable &amp; top-tier compression springs. Essential for automotive suspensions, engine valves, clutches &amp; more, these springs integrate versatility with longevity.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1" i="0" lang="en" sz="1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Crafted from premium wire:</a:t>
            </a:r>
            <a:br>
              <a:rPr b="1" i="0" lang="en" sz="1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 only use the highest quality wire, ranging from 0.025” to 0.63”, ensuring optimal performance for your specific application.</a:t>
            </a:r>
            <a:endParaRPr b="0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1" i="0" lang="en" sz="1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Custom-engineered for excellence:</a:t>
            </a:r>
            <a:br>
              <a:rPr b="1" i="0" lang="en" sz="1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Our springs aren’t one-size-fits-all. We work closely with you to understand your unique needs &amp; design springs that exceed your expectations.</a:t>
            </a:r>
            <a:endParaRPr b="0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" name="Google Shape;148;p30"/>
          <p:cNvCxnSpPr/>
          <p:nvPr/>
        </p:nvCxnSpPr>
        <p:spPr>
          <a:xfrm>
            <a:off x="1701100" y="1098350"/>
            <a:ext cx="4929300" cy="0"/>
          </a:xfrm>
          <a:prstGeom prst="straightConnector1">
            <a:avLst/>
          </a:prstGeom>
          <a:noFill/>
          <a:ln cap="flat" cmpd="sng" w="9525">
            <a:solidFill>
              <a:srgbClr val="056FA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/>
          <p:nvPr/>
        </p:nvSpPr>
        <p:spPr>
          <a:xfrm>
            <a:off x="25" y="3442400"/>
            <a:ext cx="9144000" cy="1553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1"/>
          <p:cNvSpPr txBox="1"/>
          <p:nvPr>
            <p:ph idx="1" type="subTitle"/>
          </p:nvPr>
        </p:nvSpPr>
        <p:spPr>
          <a:xfrm>
            <a:off x="311725" y="606750"/>
            <a:ext cx="8520600" cy="39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400">
                <a:latin typeface="Caveat"/>
                <a:ea typeface="Caveat"/>
                <a:cs typeface="Caveat"/>
                <a:sym typeface="Caveat"/>
              </a:rPr>
              <a:t>Thank you for considering </a:t>
            </a:r>
            <a:endParaRPr b="1" sz="3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400">
                <a:latin typeface="Caveat"/>
                <a:ea typeface="Caveat"/>
                <a:cs typeface="Caveat"/>
                <a:sym typeface="Caveat"/>
              </a:rPr>
              <a:t>as your next business partner!</a:t>
            </a:r>
            <a:endParaRPr b="1" sz="3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900">
                <a:solidFill>
                  <a:schemeClr val="lt1"/>
                </a:solidFill>
              </a:rPr>
              <a:t>Contact our team today 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900">
                <a:solidFill>
                  <a:schemeClr val="lt1"/>
                </a:solidFill>
              </a:rPr>
              <a:t>to hear how we can meet your casting needs!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55" name="Google Shape;155;p31"/>
          <p:cNvSpPr txBox="1"/>
          <p:nvPr/>
        </p:nvSpPr>
        <p:spPr>
          <a:xfrm>
            <a:off x="750100" y="4257200"/>
            <a:ext cx="3589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Chris Arthur  </a:t>
            </a:r>
            <a:r>
              <a:rPr b="0" i="0" lang="en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(229) 425-1538</a:t>
            </a:r>
            <a:endParaRPr b="0" i="0" sz="18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1"/>
          <p:cNvSpPr txBox="1"/>
          <p:nvPr/>
        </p:nvSpPr>
        <p:spPr>
          <a:xfrm>
            <a:off x="4746025" y="4257200"/>
            <a:ext cx="35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Robert Bryant  </a:t>
            </a:r>
            <a:r>
              <a:rPr b="0" i="0" lang="en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(229) 457-2042</a:t>
            </a:r>
            <a:endParaRPr b="0" i="0" sz="18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75" y="-493950"/>
            <a:ext cx="8004874" cy="450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